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FEn9v38Ls.mp4" Type="http://schemas.openxmlformats.org/officeDocument/2006/relationships/video"/><Relationship Id="rId4" Target="../media/VAFEn9v38Ls.mp4" Type="http://schemas.microsoft.com/office/2007/relationships/media"/><Relationship Id="rId5" Target="../media/image2.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FEn9v38Ls.mp4" Type="http://schemas.openxmlformats.org/officeDocument/2006/relationships/video"/><Relationship Id="rId4" Target="../media/VAFEn9v38Ls.mp4" Type="http://schemas.microsoft.com/office/2007/relationships/media"/><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FEn9v38Ls.mp4" Type="http://schemas.openxmlformats.org/officeDocument/2006/relationships/video"/><Relationship Id="rId4" Target="../media/VAFEn9v38Ls.mp4" Type="http://schemas.microsoft.com/office/2007/relationships/media"/><Relationship Id="rId5" Target="../media/image3.png" Type="http://schemas.openxmlformats.org/officeDocument/2006/relationships/image"/><Relationship Id="rId6" Target="../media/image4.svg" Type="http://schemas.openxmlformats.org/officeDocument/2006/relationships/image"/><Relationship Id="rId7"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FEn9v38Ls.mp4" Type="http://schemas.openxmlformats.org/officeDocument/2006/relationships/video"/><Relationship Id="rId4" Target="../media/VAFEn9v38Ls.mp4" Type="http://schemas.microsoft.com/office/2007/relationships/media"/><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FEn9v38Ls.mp4" Type="http://schemas.openxmlformats.org/officeDocument/2006/relationships/video"/><Relationship Id="rId4" Target="../media/VAFEn9v38Ls.mp4" Type="http://schemas.microsoft.com/office/2007/relationships/media"/><Relationship Id="rId5" Target="../media/image11.png" Type="http://schemas.openxmlformats.org/officeDocument/2006/relationships/image"/><Relationship Id="rId6"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FEn9v38Ls.mp4" Type="http://schemas.openxmlformats.org/officeDocument/2006/relationships/video"/><Relationship Id="rId4" Target="../media/VAFEn9v38Ls.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FEn9v38Ls.mp4" Type="http://schemas.openxmlformats.org/officeDocument/2006/relationships/video"/><Relationship Id="rId4" Target="../media/VAFEn9v38Ls.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FEn9v38Ls.mp4" Type="http://schemas.openxmlformats.org/officeDocument/2006/relationships/video"/><Relationship Id="rId4" Target="../media/VAFEn9v38Ls.mp4" Type="http://schemas.microsoft.com/office/2007/relationships/media"/><Relationship Id="rId5" Target="../media/image13.png" Type="http://schemas.openxmlformats.org/officeDocument/2006/relationships/image"/><Relationship Id="rId6"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FEn9v38Ls.mp4" Type="http://schemas.openxmlformats.org/officeDocument/2006/relationships/video"/><Relationship Id="rId4" Target="../media/VAFEn9v38Ls.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7461777" y="7605853"/>
            <a:ext cx="1652447" cy="165244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5" id="5"/>
          <p:cNvSpPr/>
          <p:nvPr/>
        </p:nvSpPr>
        <p:spPr>
          <a:xfrm flipH="false" flipV="false" rot="0">
            <a:off x="9462079" y="1028700"/>
            <a:ext cx="7385114" cy="8229600"/>
          </a:xfrm>
          <a:custGeom>
            <a:avLst/>
            <a:gdLst/>
            <a:ahLst/>
            <a:cxnLst/>
            <a:rect r="r" b="b" t="t" l="l"/>
            <a:pathLst>
              <a:path h="8229600" w="7385114">
                <a:moveTo>
                  <a:pt x="0" y="0"/>
                </a:moveTo>
                <a:lnTo>
                  <a:pt x="7385114" y="0"/>
                </a:lnTo>
                <a:lnTo>
                  <a:pt x="7385114" y="8229600"/>
                </a:lnTo>
                <a:lnTo>
                  <a:pt x="0" y="8229600"/>
                </a:lnTo>
                <a:lnTo>
                  <a:pt x="0" y="0"/>
                </a:lnTo>
                <a:close/>
              </a:path>
            </a:pathLst>
          </a:custGeom>
          <a:blipFill>
            <a:blip r:embed="rId5"/>
            <a:stretch>
              <a:fillRect l="0" t="0" r="0" b="0"/>
            </a:stretch>
          </a:blipFill>
        </p:spPr>
      </p:sp>
      <p:grpSp>
        <p:nvGrpSpPr>
          <p:cNvPr name="Group 6" id="6"/>
          <p:cNvGrpSpPr/>
          <p:nvPr/>
        </p:nvGrpSpPr>
        <p:grpSpPr>
          <a:xfrm rot="0">
            <a:off x="-726469" y="-386088"/>
            <a:ext cx="4177570" cy="41775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descr="Scifi Data Technology Infographics Illustration"/>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4737735"/>
            <a:ext cx="7353949" cy="4520565"/>
          </a:xfrm>
          <a:prstGeom prst="rect">
            <a:avLst/>
          </a:prstGeom>
        </p:spPr>
        <p:txBody>
          <a:bodyPr anchor="t" rtlCol="false" tIns="0" lIns="0" bIns="0" rIns="0">
            <a:spAutoFit/>
          </a:bodyPr>
          <a:lstStyle/>
          <a:p>
            <a:pPr algn="l" marL="0" indent="0" lvl="0">
              <a:lnSpc>
                <a:spcPts val="8745"/>
              </a:lnSpc>
              <a:spcBef>
                <a:spcPct val="0"/>
              </a:spcBef>
            </a:pPr>
            <a:r>
              <a:rPr lang="en-US" sz="7950" strike="noStrike" u="none">
                <a:solidFill>
                  <a:srgbClr val="E14761"/>
                </a:solidFill>
                <a:latin typeface="Poppins Bold"/>
              </a:rPr>
              <a:t>MEDIBOT: AUTOMATIZED MEDICAL CHATBOT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384300" y="1266825"/>
            <a:ext cx="9372600" cy="1047749"/>
          </a:xfrm>
          <a:prstGeom prst="rect">
            <a:avLst/>
          </a:prstGeom>
        </p:spPr>
        <p:txBody>
          <a:bodyPr anchor="t" rtlCol="false" tIns="0" lIns="0" bIns="0" rIns="0">
            <a:spAutoFit/>
          </a:bodyPr>
          <a:lstStyle/>
          <a:p>
            <a:pPr algn="l" marL="0" indent="0" lvl="0">
              <a:lnSpc>
                <a:spcPts val="7649"/>
              </a:lnSpc>
              <a:spcBef>
                <a:spcPct val="0"/>
              </a:spcBef>
            </a:pPr>
            <a:r>
              <a:rPr lang="en-US" sz="8499" strike="noStrike" u="none">
                <a:solidFill>
                  <a:srgbClr val="E14761"/>
                </a:solidFill>
                <a:latin typeface="Canva Sans Bold"/>
              </a:rPr>
              <a:t>Conclusion</a:t>
            </a:r>
          </a:p>
        </p:txBody>
      </p:sp>
      <p:sp>
        <p:nvSpPr>
          <p:cNvPr name="TextBox 3" id="3"/>
          <p:cNvSpPr txBox="true"/>
          <p:nvPr/>
        </p:nvSpPr>
        <p:spPr>
          <a:xfrm rot="0">
            <a:off x="1384300" y="5458450"/>
            <a:ext cx="5862227" cy="2228850"/>
          </a:xfrm>
          <a:prstGeom prst="rect">
            <a:avLst/>
          </a:prstGeom>
        </p:spPr>
        <p:txBody>
          <a:bodyPr anchor="t" rtlCol="false" tIns="0" lIns="0" bIns="0" rIns="0">
            <a:spAutoFit/>
          </a:bodyPr>
          <a:lstStyle/>
          <a:p>
            <a:pPr algn="l" marL="0" indent="0" lvl="0">
              <a:lnSpc>
                <a:spcPts val="2999"/>
              </a:lnSpc>
              <a:spcBef>
                <a:spcPct val="0"/>
              </a:spcBef>
            </a:pPr>
            <a:r>
              <a:rPr lang="en-US" sz="2499" strike="noStrike" u="none">
                <a:solidFill>
                  <a:srgbClr val="FFFFFF"/>
                </a:solidFill>
                <a:latin typeface="Canva Sans"/>
              </a:rPr>
              <a:t>Revolutionizing Patient Care</a:t>
            </a:r>
          </a:p>
          <a:p>
            <a:pPr algn="l" marL="0" indent="0" lvl="0">
              <a:lnSpc>
                <a:spcPts val="2999"/>
              </a:lnSpc>
              <a:spcBef>
                <a:spcPct val="0"/>
              </a:spcBef>
            </a:pPr>
            <a:r>
              <a:rPr lang="en-US" sz="2499" strike="noStrike" u="none">
                <a:solidFill>
                  <a:srgbClr val="FFFFFF"/>
                </a:solidFill>
                <a:latin typeface="Canva Sans"/>
              </a:rPr>
              <a:t>Medibot represents a paradigm shift in healthcare delivery, leveraging AI technologies to empower patients, streamline medical processes, and augment clinical decision-making.</a:t>
            </a:r>
          </a:p>
        </p:txBody>
      </p:sp>
      <p:sp>
        <p:nvSpPr>
          <p:cNvPr name="TextBox 4" id="4"/>
          <p:cNvSpPr txBox="true"/>
          <p:nvPr/>
        </p:nvSpPr>
        <p:spPr>
          <a:xfrm rot="0">
            <a:off x="10604500" y="5467975"/>
            <a:ext cx="5986879" cy="2219325"/>
          </a:xfrm>
          <a:prstGeom prst="rect">
            <a:avLst/>
          </a:prstGeom>
        </p:spPr>
        <p:txBody>
          <a:bodyPr anchor="t" rtlCol="false" tIns="0" lIns="0" bIns="0" rIns="0">
            <a:spAutoFit/>
          </a:bodyPr>
          <a:lstStyle/>
          <a:p>
            <a:pPr algn="l" marL="0" indent="0" lvl="0">
              <a:lnSpc>
                <a:spcPts val="2962"/>
              </a:lnSpc>
              <a:spcBef>
                <a:spcPct val="0"/>
              </a:spcBef>
            </a:pPr>
            <a:r>
              <a:rPr lang="en-US" sz="2468" strike="noStrike" u="none">
                <a:solidFill>
                  <a:srgbClr val="FFFFFF"/>
                </a:solidFill>
                <a:latin typeface="Canva Sans"/>
              </a:rPr>
              <a:t>Health Literacy</a:t>
            </a:r>
          </a:p>
          <a:p>
            <a:pPr algn="l" marL="0" indent="0" lvl="0">
              <a:lnSpc>
                <a:spcPts val="2962"/>
              </a:lnSpc>
              <a:spcBef>
                <a:spcPct val="0"/>
              </a:spcBef>
            </a:pPr>
            <a:r>
              <a:rPr lang="en-US" sz="2468" strike="noStrike" u="none">
                <a:solidFill>
                  <a:srgbClr val="FFFFFF"/>
                </a:solidFill>
                <a:latin typeface="Canva Sans"/>
              </a:rPr>
              <a:t>As the healthcare landscape evolves, Medibot stands poised to revolutionize patient care, foster health literacy, and create a more accessible and equitable healthcare ecosystem.</a:t>
            </a:r>
          </a:p>
        </p:txBody>
      </p:sp>
      <p:sp>
        <p:nvSpPr>
          <p:cNvPr name="AutoShape 5" id="5"/>
          <p:cNvSpPr/>
          <p:nvPr/>
        </p:nvSpPr>
        <p:spPr>
          <a:xfrm flipH="true" flipV="true">
            <a:off x="5" y="4058197"/>
            <a:ext cx="18288049" cy="9525"/>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7461777" y="7605853"/>
            <a:ext cx="1652447" cy="165244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5" id="5" descr="Scifi Data Technology Infographics Illustration"/>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662601" y="4314535"/>
            <a:ext cx="5532090" cy="3050762"/>
          </a:xfrm>
          <a:prstGeom prst="rect">
            <a:avLst/>
          </a:prstGeom>
        </p:spPr>
        <p:txBody>
          <a:bodyPr anchor="t" rtlCol="false" tIns="0" lIns="0" bIns="0" rIns="0">
            <a:spAutoFit/>
          </a:bodyPr>
          <a:lstStyle/>
          <a:p>
            <a:pPr algn="l" marL="0" indent="0" lvl="0">
              <a:lnSpc>
                <a:spcPts val="2472"/>
              </a:lnSpc>
              <a:spcBef>
                <a:spcPct val="0"/>
              </a:spcBef>
            </a:pPr>
            <a:r>
              <a:rPr lang="en-US" sz="1766" strike="noStrike" u="none">
                <a:solidFill>
                  <a:srgbClr val="FFFFFF"/>
                </a:solidFill>
                <a:latin typeface="Poppins"/>
              </a:rPr>
              <a:t>In the age of digital transformation, advancements in technology have revolutionized various sectors, including healthcare. One such innovation that has garnered attention is the development of Medibot, an automatized medical chatbot. Medibot represents a cutting-edge application of artificial intelligence (AI) in healthcare, aiming to enhance patient care, streamline medical processes, and provide accessible medical assistance round the clock.</a:t>
            </a:r>
          </a:p>
        </p:txBody>
      </p:sp>
      <p:sp>
        <p:nvSpPr>
          <p:cNvPr name="TextBox 7" id="7"/>
          <p:cNvSpPr txBox="true"/>
          <p:nvPr/>
        </p:nvSpPr>
        <p:spPr>
          <a:xfrm rot="0">
            <a:off x="10662601" y="1698468"/>
            <a:ext cx="5532090" cy="1895475"/>
          </a:xfrm>
          <a:prstGeom prst="rect">
            <a:avLst/>
          </a:prstGeom>
        </p:spPr>
        <p:txBody>
          <a:bodyPr anchor="t" rtlCol="false" tIns="0" lIns="0" bIns="0" rIns="0">
            <a:spAutoFit/>
          </a:bodyPr>
          <a:lstStyle/>
          <a:p>
            <a:pPr algn="l" marL="0" indent="0" lvl="0">
              <a:lnSpc>
                <a:spcPts val="4894"/>
              </a:lnSpc>
              <a:spcBef>
                <a:spcPct val="0"/>
              </a:spcBef>
            </a:pPr>
            <a:r>
              <a:rPr lang="en-US" sz="4078" strike="noStrike" u="none">
                <a:solidFill>
                  <a:srgbClr val="E14761"/>
                </a:solidFill>
                <a:latin typeface="Poppins Bold"/>
              </a:rPr>
              <a:t>MEDIBOT: AUTOMATIZED MEDICAL CHATBOT</a:t>
            </a:r>
          </a:p>
        </p:txBody>
      </p:sp>
      <p:sp>
        <p:nvSpPr>
          <p:cNvPr name="Freeform 8" id="8"/>
          <p:cNvSpPr/>
          <p:nvPr/>
        </p:nvSpPr>
        <p:spPr>
          <a:xfrm flipH="false" flipV="false" rot="0">
            <a:off x="3139620" y="2015432"/>
            <a:ext cx="6004380" cy="6256136"/>
          </a:xfrm>
          <a:custGeom>
            <a:avLst/>
            <a:gdLst/>
            <a:ahLst/>
            <a:cxnLst/>
            <a:rect r="r" b="b" t="t" l="l"/>
            <a:pathLst>
              <a:path h="6256136" w="6004380">
                <a:moveTo>
                  <a:pt x="0" y="0"/>
                </a:moveTo>
                <a:lnTo>
                  <a:pt x="6004380" y="0"/>
                </a:lnTo>
                <a:lnTo>
                  <a:pt x="6004380" y="6256136"/>
                </a:lnTo>
                <a:lnTo>
                  <a:pt x="0" y="6256136"/>
                </a:lnTo>
                <a:lnTo>
                  <a:pt x="0" y="0"/>
                </a:lnTo>
                <a:close/>
              </a:path>
            </a:pathLst>
          </a:custGeom>
          <a:blipFill>
            <a:blip r:embed="rId7"/>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7461777" y="7605853"/>
            <a:ext cx="1652447" cy="165244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5" id="5" descr="Scifi Data Technology Infographics Illustration"/>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2382604" y="1462771"/>
            <a:ext cx="4397780" cy="408775"/>
          </a:xfrm>
          <a:prstGeom prst="rect">
            <a:avLst/>
          </a:prstGeom>
        </p:spPr>
        <p:txBody>
          <a:bodyPr anchor="t" rtlCol="false" tIns="0" lIns="0" bIns="0" rIns="0">
            <a:spAutoFit/>
          </a:bodyPr>
          <a:lstStyle/>
          <a:p>
            <a:pPr algn="l" marL="0" indent="0" lvl="0">
              <a:lnSpc>
                <a:spcPts val="3194"/>
              </a:lnSpc>
              <a:spcBef>
                <a:spcPct val="0"/>
              </a:spcBef>
            </a:pPr>
            <a:r>
              <a:rPr lang="en-US" sz="2281" u="none">
                <a:solidFill>
                  <a:srgbClr val="FFFFFF"/>
                </a:solidFill>
                <a:latin typeface="Poppins Bold"/>
              </a:rPr>
              <a:t>01 Revolutionizing Healthcare</a:t>
            </a:r>
          </a:p>
        </p:txBody>
      </p:sp>
      <p:sp>
        <p:nvSpPr>
          <p:cNvPr name="TextBox 7" id="7"/>
          <p:cNvSpPr txBox="true"/>
          <p:nvPr/>
        </p:nvSpPr>
        <p:spPr>
          <a:xfrm rot="0">
            <a:off x="12382604" y="7424691"/>
            <a:ext cx="4397780" cy="457818"/>
          </a:xfrm>
          <a:prstGeom prst="rect">
            <a:avLst/>
          </a:prstGeom>
        </p:spPr>
        <p:txBody>
          <a:bodyPr anchor="t" rtlCol="false" tIns="0" lIns="0" bIns="0" rIns="0">
            <a:spAutoFit/>
          </a:bodyPr>
          <a:lstStyle/>
          <a:p>
            <a:pPr algn="l" marL="0" indent="0" lvl="0">
              <a:lnSpc>
                <a:spcPts val="3640"/>
              </a:lnSpc>
              <a:spcBef>
                <a:spcPct val="0"/>
              </a:spcBef>
            </a:pPr>
            <a:r>
              <a:rPr lang="en-US" sz="2600" u="none">
                <a:solidFill>
                  <a:srgbClr val="FFFFFF"/>
                </a:solidFill>
                <a:latin typeface="Poppins Bold"/>
              </a:rPr>
              <a:t>03 Enhanced Patient Care</a:t>
            </a:r>
          </a:p>
        </p:txBody>
      </p:sp>
      <p:sp>
        <p:nvSpPr>
          <p:cNvPr name="TextBox 8" id="8"/>
          <p:cNvSpPr txBox="true"/>
          <p:nvPr/>
        </p:nvSpPr>
        <p:spPr>
          <a:xfrm rot="0">
            <a:off x="12382604" y="4313815"/>
            <a:ext cx="4397780" cy="483819"/>
          </a:xfrm>
          <a:prstGeom prst="rect">
            <a:avLst/>
          </a:prstGeom>
        </p:spPr>
        <p:txBody>
          <a:bodyPr anchor="t" rtlCol="false" tIns="0" lIns="0" bIns="0" rIns="0">
            <a:spAutoFit/>
          </a:bodyPr>
          <a:lstStyle/>
          <a:p>
            <a:pPr algn="l" marL="0" indent="0" lvl="0">
              <a:lnSpc>
                <a:spcPts val="3782"/>
              </a:lnSpc>
              <a:spcBef>
                <a:spcPct val="0"/>
              </a:spcBef>
            </a:pPr>
            <a:r>
              <a:rPr lang="en-US" sz="2702" u="none">
                <a:solidFill>
                  <a:srgbClr val="FFFFFF"/>
                </a:solidFill>
                <a:latin typeface="Poppins Bold"/>
              </a:rPr>
              <a:t>02 AI Integration</a:t>
            </a:r>
          </a:p>
        </p:txBody>
      </p:sp>
      <p:sp>
        <p:nvSpPr>
          <p:cNvPr name="TextBox 9" id="9"/>
          <p:cNvSpPr txBox="true"/>
          <p:nvPr/>
        </p:nvSpPr>
        <p:spPr>
          <a:xfrm rot="0">
            <a:off x="12382604" y="2289656"/>
            <a:ext cx="3098226" cy="1490662"/>
          </a:xfrm>
          <a:prstGeom prst="rect">
            <a:avLst/>
          </a:prstGeom>
        </p:spPr>
        <p:txBody>
          <a:bodyPr anchor="t" rtlCol="false" tIns="0" lIns="0" bIns="0" rIns="0">
            <a:spAutoFit/>
          </a:bodyPr>
          <a:lstStyle/>
          <a:p>
            <a:pPr algn="l" marL="0" indent="0" lvl="0">
              <a:lnSpc>
                <a:spcPts val="2362"/>
              </a:lnSpc>
              <a:spcBef>
                <a:spcPct val="0"/>
              </a:spcBef>
            </a:pPr>
            <a:r>
              <a:rPr lang="en-US" sz="1687" u="none">
                <a:solidFill>
                  <a:srgbClr val="FFFFFF"/>
                </a:solidFill>
                <a:latin typeface="Poppins"/>
              </a:rPr>
              <a:t>The age of digital transformation has led to revolutionary advancements in healthcare, with Medibot at the forefront of innovation.</a:t>
            </a:r>
          </a:p>
        </p:txBody>
      </p:sp>
      <p:sp>
        <p:nvSpPr>
          <p:cNvPr name="TextBox 10" id="10"/>
          <p:cNvSpPr txBox="true"/>
          <p:nvPr/>
        </p:nvSpPr>
        <p:spPr>
          <a:xfrm rot="0">
            <a:off x="12382604" y="8261101"/>
            <a:ext cx="3316260" cy="1149477"/>
          </a:xfrm>
          <a:prstGeom prst="rect">
            <a:avLst/>
          </a:prstGeom>
        </p:spPr>
        <p:txBody>
          <a:bodyPr anchor="t" rtlCol="false" tIns="0" lIns="0" bIns="0" rIns="0">
            <a:spAutoFit/>
          </a:bodyPr>
          <a:lstStyle/>
          <a:p>
            <a:pPr algn="l" marL="0" indent="0" lvl="0">
              <a:lnSpc>
                <a:spcPts val="2268"/>
              </a:lnSpc>
              <a:spcBef>
                <a:spcPct val="0"/>
              </a:spcBef>
            </a:pPr>
            <a:r>
              <a:rPr lang="en-US" sz="1620" u="none">
                <a:solidFill>
                  <a:srgbClr val="FFFFFF"/>
                </a:solidFill>
                <a:latin typeface="Poppins"/>
              </a:rPr>
              <a:t>Medibot's development signifies a pivotal shift in providing enhanced patient care through technological advancements.</a:t>
            </a:r>
          </a:p>
        </p:txBody>
      </p:sp>
      <p:sp>
        <p:nvSpPr>
          <p:cNvPr name="TextBox 11" id="11"/>
          <p:cNvSpPr txBox="true"/>
          <p:nvPr/>
        </p:nvSpPr>
        <p:spPr>
          <a:xfrm rot="0">
            <a:off x="12382604" y="5159750"/>
            <a:ext cx="3584185" cy="1075820"/>
          </a:xfrm>
          <a:prstGeom prst="rect">
            <a:avLst/>
          </a:prstGeom>
        </p:spPr>
        <p:txBody>
          <a:bodyPr anchor="t" rtlCol="false" tIns="0" lIns="0" bIns="0" rIns="0">
            <a:spAutoFit/>
          </a:bodyPr>
          <a:lstStyle/>
          <a:p>
            <a:pPr algn="l" marL="0" indent="0" lvl="0">
              <a:lnSpc>
                <a:spcPts val="2127"/>
              </a:lnSpc>
              <a:spcBef>
                <a:spcPct val="0"/>
              </a:spcBef>
            </a:pPr>
            <a:r>
              <a:rPr lang="en-US" sz="1519" u="none">
                <a:solidFill>
                  <a:srgbClr val="FFFFFF"/>
                </a:solidFill>
                <a:latin typeface="Poppins"/>
              </a:rPr>
              <a:t>Medibot is a prime example of the seamless integration of AI in the healthcare sector, offering a glimpse into the future of medical assistance.</a:t>
            </a:r>
          </a:p>
        </p:txBody>
      </p:sp>
      <p:sp>
        <p:nvSpPr>
          <p:cNvPr name="TextBox 12" id="12"/>
          <p:cNvSpPr txBox="true"/>
          <p:nvPr/>
        </p:nvSpPr>
        <p:spPr>
          <a:xfrm rot="0">
            <a:off x="1028700" y="4729163"/>
            <a:ext cx="4517737" cy="781050"/>
          </a:xfrm>
          <a:prstGeom prst="rect">
            <a:avLst/>
          </a:prstGeom>
        </p:spPr>
        <p:txBody>
          <a:bodyPr anchor="t" rtlCol="false" tIns="0" lIns="0" bIns="0" rIns="0">
            <a:spAutoFit/>
          </a:bodyPr>
          <a:lstStyle/>
          <a:p>
            <a:pPr algn="l" marL="0" indent="0" lvl="0">
              <a:lnSpc>
                <a:spcPts val="5788"/>
              </a:lnSpc>
            </a:pPr>
            <a:r>
              <a:rPr lang="en-US" sz="4823" u="none">
                <a:solidFill>
                  <a:srgbClr val="E14761"/>
                </a:solidFill>
                <a:latin typeface="Poppins"/>
              </a:rPr>
              <a:t>INTRODUCTION</a:t>
            </a:r>
          </a:p>
        </p:txBody>
      </p:sp>
      <p:sp>
        <p:nvSpPr>
          <p:cNvPr name="Freeform 13" id="13"/>
          <p:cNvSpPr/>
          <p:nvPr/>
        </p:nvSpPr>
        <p:spPr>
          <a:xfrm flipH="false" flipV="false" rot="0">
            <a:off x="7084018" y="2693857"/>
            <a:ext cx="3637174" cy="4899285"/>
          </a:xfrm>
          <a:custGeom>
            <a:avLst/>
            <a:gdLst/>
            <a:ahLst/>
            <a:cxnLst/>
            <a:rect r="r" b="b" t="t" l="l"/>
            <a:pathLst>
              <a:path h="4899285" w="3637174">
                <a:moveTo>
                  <a:pt x="0" y="0"/>
                </a:moveTo>
                <a:lnTo>
                  <a:pt x="3637174" y="0"/>
                </a:lnTo>
                <a:lnTo>
                  <a:pt x="3637174" y="4899286"/>
                </a:lnTo>
                <a:lnTo>
                  <a:pt x="0" y="4899286"/>
                </a:lnTo>
                <a:lnTo>
                  <a:pt x="0" y="0"/>
                </a:lnTo>
                <a:close/>
              </a:path>
            </a:pathLst>
          </a:custGeom>
          <a:blipFill>
            <a:blip r:embed="rId7"/>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7461777" y="7605853"/>
            <a:ext cx="1652447" cy="165244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5" id="5"/>
          <p:cNvSpPr/>
          <p:nvPr/>
        </p:nvSpPr>
        <p:spPr>
          <a:xfrm flipH="false" flipV="false" rot="0">
            <a:off x="7199644" y="1162461"/>
            <a:ext cx="3271266" cy="2057400"/>
          </a:xfrm>
          <a:custGeom>
            <a:avLst/>
            <a:gdLst/>
            <a:ahLst/>
            <a:cxnLst/>
            <a:rect r="r" b="b" t="t" l="l"/>
            <a:pathLst>
              <a:path h="2057400" w="3271266">
                <a:moveTo>
                  <a:pt x="0" y="0"/>
                </a:moveTo>
                <a:lnTo>
                  <a:pt x="3271266" y="0"/>
                </a:lnTo>
                <a:lnTo>
                  <a:pt x="3271266"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487505" y="3860664"/>
            <a:ext cx="2414967" cy="2664791"/>
          </a:xfrm>
          <a:custGeom>
            <a:avLst/>
            <a:gdLst/>
            <a:ahLst/>
            <a:cxnLst/>
            <a:rect r="r" b="b" t="t" l="l"/>
            <a:pathLst>
              <a:path h="2664791" w="2414967">
                <a:moveTo>
                  <a:pt x="0" y="0"/>
                </a:moveTo>
                <a:lnTo>
                  <a:pt x="2414967" y="0"/>
                </a:lnTo>
                <a:lnTo>
                  <a:pt x="2414967" y="2664791"/>
                </a:lnTo>
                <a:lnTo>
                  <a:pt x="0" y="2664791"/>
                </a:lnTo>
                <a:lnTo>
                  <a:pt x="0" y="0"/>
                </a:lnTo>
                <a:close/>
              </a:path>
            </a:pathLst>
          </a:custGeom>
          <a:blipFill>
            <a:blip r:embed="rId7"/>
            <a:stretch>
              <a:fillRect l="0" t="0" r="0" b="0"/>
            </a:stretch>
          </a:blipFill>
        </p:spPr>
      </p:sp>
      <p:sp>
        <p:nvSpPr>
          <p:cNvPr name="Freeform 7" id="7"/>
          <p:cNvSpPr/>
          <p:nvPr/>
        </p:nvSpPr>
        <p:spPr>
          <a:xfrm flipH="false" flipV="false" rot="0">
            <a:off x="7168558" y="6842969"/>
            <a:ext cx="3052861" cy="2667438"/>
          </a:xfrm>
          <a:custGeom>
            <a:avLst/>
            <a:gdLst/>
            <a:ahLst/>
            <a:cxnLst/>
            <a:rect r="r" b="b" t="t" l="l"/>
            <a:pathLst>
              <a:path h="2667438" w="3052861">
                <a:moveTo>
                  <a:pt x="0" y="0"/>
                </a:moveTo>
                <a:lnTo>
                  <a:pt x="3052861" y="0"/>
                </a:lnTo>
                <a:lnTo>
                  <a:pt x="3052861" y="2667438"/>
                </a:lnTo>
                <a:lnTo>
                  <a:pt x="0" y="2667438"/>
                </a:lnTo>
                <a:lnTo>
                  <a:pt x="0" y="0"/>
                </a:lnTo>
                <a:close/>
              </a:path>
            </a:pathLst>
          </a:custGeom>
          <a:blipFill>
            <a:blip r:embed="rId8"/>
            <a:stretch>
              <a:fillRect l="0" t="0" r="0" b="0"/>
            </a:stretch>
          </a:blipFill>
        </p:spPr>
      </p:sp>
      <p:sp>
        <p:nvSpPr>
          <p:cNvPr name="TextBox 8" id="8"/>
          <p:cNvSpPr txBox="true"/>
          <p:nvPr/>
        </p:nvSpPr>
        <p:spPr>
          <a:xfrm rot="0">
            <a:off x="1231900" y="4446538"/>
            <a:ext cx="5360722" cy="1512094"/>
          </a:xfrm>
          <a:prstGeom prst="rect">
            <a:avLst/>
          </a:prstGeom>
        </p:spPr>
        <p:txBody>
          <a:bodyPr anchor="t" rtlCol="false" tIns="0" lIns="0" bIns="0" rIns="0">
            <a:spAutoFit/>
          </a:bodyPr>
          <a:lstStyle/>
          <a:p>
            <a:pPr algn="l" marL="0" indent="0" lvl="0">
              <a:lnSpc>
                <a:spcPts val="5643"/>
              </a:lnSpc>
            </a:pPr>
            <a:r>
              <a:rPr lang="en-US" sz="5375">
                <a:solidFill>
                  <a:srgbClr val="E14761"/>
                </a:solidFill>
                <a:latin typeface="Poppins Bold"/>
              </a:rPr>
              <a:t>Understanding Medibot</a:t>
            </a:r>
          </a:p>
        </p:txBody>
      </p:sp>
      <p:sp>
        <p:nvSpPr>
          <p:cNvPr name="TextBox 9" id="9"/>
          <p:cNvSpPr txBox="true"/>
          <p:nvPr/>
        </p:nvSpPr>
        <p:spPr>
          <a:xfrm rot="0">
            <a:off x="10797356" y="1114836"/>
            <a:ext cx="5339401" cy="1943326"/>
          </a:xfrm>
          <a:prstGeom prst="rect">
            <a:avLst/>
          </a:prstGeom>
        </p:spPr>
        <p:txBody>
          <a:bodyPr anchor="t" rtlCol="false" tIns="0" lIns="0" bIns="0" rIns="0">
            <a:spAutoFit/>
          </a:bodyPr>
          <a:lstStyle/>
          <a:p>
            <a:pPr algn="l" marL="0" indent="0" lvl="0">
              <a:lnSpc>
                <a:spcPts val="3137"/>
              </a:lnSpc>
            </a:pPr>
            <a:r>
              <a:rPr lang="en-US" sz="2241">
                <a:solidFill>
                  <a:srgbClr val="FFFFFF"/>
                </a:solidFill>
                <a:latin typeface="Canva Sans"/>
              </a:rPr>
              <a:t>Virtual Assistant</a:t>
            </a:r>
          </a:p>
          <a:p>
            <a:pPr algn="l" marL="0" indent="0" lvl="0">
              <a:lnSpc>
                <a:spcPts val="3137"/>
              </a:lnSpc>
            </a:pPr>
            <a:r>
              <a:rPr lang="en-US" sz="2241">
                <a:solidFill>
                  <a:srgbClr val="FFFFFF"/>
                </a:solidFill>
                <a:latin typeface="Canva Sans"/>
              </a:rPr>
              <a:t>Medibot operates as a virtual assistant, utilizing natural language processing and machine learning algorithms to engage in conversations with users.</a:t>
            </a:r>
          </a:p>
        </p:txBody>
      </p:sp>
      <p:sp>
        <p:nvSpPr>
          <p:cNvPr name="TextBox 10" id="10"/>
          <p:cNvSpPr txBox="true"/>
          <p:nvPr/>
        </p:nvSpPr>
        <p:spPr>
          <a:xfrm rot="0">
            <a:off x="10797356" y="4197584"/>
            <a:ext cx="5339401" cy="1943326"/>
          </a:xfrm>
          <a:prstGeom prst="rect">
            <a:avLst/>
          </a:prstGeom>
        </p:spPr>
        <p:txBody>
          <a:bodyPr anchor="t" rtlCol="false" tIns="0" lIns="0" bIns="0" rIns="0">
            <a:spAutoFit/>
          </a:bodyPr>
          <a:lstStyle/>
          <a:p>
            <a:pPr algn="l" marL="0" indent="0" lvl="0">
              <a:lnSpc>
                <a:spcPts val="3137"/>
              </a:lnSpc>
            </a:pPr>
            <a:r>
              <a:rPr lang="en-US" sz="2241">
                <a:solidFill>
                  <a:srgbClr val="FFFFFF"/>
                </a:solidFill>
                <a:latin typeface="Canva Sans"/>
              </a:rPr>
              <a:t>AI Integration</a:t>
            </a:r>
          </a:p>
          <a:p>
            <a:pPr algn="l" marL="0" indent="0" lvl="0">
              <a:lnSpc>
                <a:spcPts val="3137"/>
              </a:lnSpc>
            </a:pPr>
            <a:r>
              <a:rPr lang="en-US" sz="2241">
                <a:solidFill>
                  <a:srgbClr val="FFFFFF"/>
                </a:solidFill>
                <a:latin typeface="Canva Sans"/>
              </a:rPr>
              <a:t>It represents the seamless integration of AI and healthcare services, offering accessible medical assistance round the clock.</a:t>
            </a:r>
          </a:p>
        </p:txBody>
      </p:sp>
      <p:sp>
        <p:nvSpPr>
          <p:cNvPr name="TextBox 11" id="11"/>
          <p:cNvSpPr txBox="true"/>
          <p:nvPr/>
        </p:nvSpPr>
        <p:spPr>
          <a:xfrm rot="0">
            <a:off x="10797356" y="7181212"/>
            <a:ext cx="5339401" cy="1943326"/>
          </a:xfrm>
          <a:prstGeom prst="rect">
            <a:avLst/>
          </a:prstGeom>
        </p:spPr>
        <p:txBody>
          <a:bodyPr anchor="t" rtlCol="false" tIns="0" lIns="0" bIns="0" rIns="0">
            <a:spAutoFit/>
          </a:bodyPr>
          <a:lstStyle/>
          <a:p>
            <a:pPr algn="l" marL="0" indent="0" lvl="0">
              <a:lnSpc>
                <a:spcPts val="3137"/>
              </a:lnSpc>
            </a:pPr>
            <a:r>
              <a:rPr lang="en-US" sz="2241">
                <a:solidFill>
                  <a:srgbClr val="FFFFFF"/>
                </a:solidFill>
                <a:latin typeface="Canva Sans"/>
              </a:rPr>
              <a:t>Medical Advice</a:t>
            </a:r>
          </a:p>
          <a:p>
            <a:pPr algn="l" marL="0" indent="0" lvl="0">
              <a:lnSpc>
                <a:spcPts val="3137"/>
              </a:lnSpc>
            </a:pPr>
            <a:r>
              <a:rPr lang="en-US" sz="2241">
                <a:solidFill>
                  <a:srgbClr val="FFFFFF"/>
                </a:solidFill>
                <a:latin typeface="Canva Sans"/>
              </a:rPr>
              <a:t>Medibot comprehends users' medical concerns and offers relevant medical advice and information, showcasing the potential of AI in healthcare.</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1491853" y="1379458"/>
            <a:ext cx="7534275" cy="2390775"/>
          </a:xfrm>
          <a:prstGeom prst="rect">
            <a:avLst/>
          </a:prstGeom>
        </p:spPr>
        <p:txBody>
          <a:bodyPr anchor="t" rtlCol="false" tIns="0" lIns="0" bIns="0" rIns="0">
            <a:spAutoFit/>
          </a:bodyPr>
          <a:lstStyle/>
          <a:p>
            <a:pPr algn="l" marL="0" indent="0" lvl="0">
              <a:lnSpc>
                <a:spcPts val="9498"/>
              </a:lnSpc>
            </a:pPr>
            <a:r>
              <a:rPr lang="en-US" sz="7915">
                <a:solidFill>
                  <a:srgbClr val="E14761"/>
                </a:solidFill>
                <a:latin typeface="Canva Sans Bold"/>
              </a:rPr>
              <a:t>Features and Functionality</a:t>
            </a:r>
          </a:p>
        </p:txBody>
      </p:sp>
      <p:grpSp>
        <p:nvGrpSpPr>
          <p:cNvPr name="Group 4" id="4"/>
          <p:cNvGrpSpPr/>
          <p:nvPr/>
        </p:nvGrpSpPr>
        <p:grpSpPr>
          <a:xfrm rot="0">
            <a:off x="1491853" y="4288949"/>
            <a:ext cx="3767138" cy="4192448"/>
            <a:chOff x="0" y="0"/>
            <a:chExt cx="5022850" cy="5589931"/>
          </a:xfrm>
        </p:grpSpPr>
        <p:sp>
          <p:nvSpPr>
            <p:cNvPr name="TextBox 5" id="5"/>
            <p:cNvSpPr txBox="true"/>
            <p:nvPr/>
          </p:nvSpPr>
          <p:spPr>
            <a:xfrm rot="0">
              <a:off x="0" y="2715683"/>
              <a:ext cx="5022850" cy="2874248"/>
            </a:xfrm>
            <a:prstGeom prst="rect">
              <a:avLst/>
            </a:prstGeom>
          </p:spPr>
          <p:txBody>
            <a:bodyPr anchor="t" rtlCol="false" tIns="0" lIns="0" bIns="0" rIns="0">
              <a:spAutoFit/>
            </a:bodyPr>
            <a:lstStyle/>
            <a:p>
              <a:pPr algn="l" marL="0" indent="0" lvl="0">
                <a:lnSpc>
                  <a:spcPts val="2851"/>
                </a:lnSpc>
                <a:spcBef>
                  <a:spcPct val="0"/>
                </a:spcBef>
              </a:pPr>
              <a:r>
                <a:rPr lang="en-US" sz="2036">
                  <a:solidFill>
                    <a:srgbClr val="FFFFFF"/>
                  </a:solidFill>
                  <a:latin typeface="Canva Sans"/>
                </a:rPr>
                <a:t>Medibot features a user-friendly interface that allows patients to communicate their symptoms, medical history, and queries conveniently.</a:t>
              </a:r>
            </a:p>
          </p:txBody>
        </p:sp>
        <p:sp>
          <p:nvSpPr>
            <p:cNvPr name="TextBox 6" id="6"/>
            <p:cNvSpPr txBox="true"/>
            <p:nvPr/>
          </p:nvSpPr>
          <p:spPr>
            <a:xfrm rot="0">
              <a:off x="0" y="1803929"/>
              <a:ext cx="5022850" cy="555625"/>
            </a:xfrm>
            <a:prstGeom prst="rect">
              <a:avLst/>
            </a:prstGeom>
          </p:spPr>
          <p:txBody>
            <a:bodyPr anchor="t" rtlCol="false" tIns="0" lIns="0" bIns="0" rIns="0">
              <a:spAutoFit/>
            </a:bodyPr>
            <a:lstStyle/>
            <a:p>
              <a:pPr algn="l" marL="0" indent="0" lvl="0">
                <a:lnSpc>
                  <a:spcPts val="3254"/>
                </a:lnSpc>
              </a:pPr>
              <a:r>
                <a:rPr lang="en-US" sz="2711">
                  <a:solidFill>
                    <a:srgbClr val="FFFFFF"/>
                  </a:solidFill>
                  <a:latin typeface="Canva Sans Bold"/>
                </a:rPr>
                <a:t>Interactive Interface</a:t>
              </a:r>
            </a:p>
          </p:txBody>
        </p:sp>
        <p:sp>
          <p:nvSpPr>
            <p:cNvPr name="TextBox 7" id="7"/>
            <p:cNvSpPr txBox="true"/>
            <p:nvPr/>
          </p:nvSpPr>
          <p:spPr>
            <a:xfrm rot="0">
              <a:off x="0" y="0"/>
              <a:ext cx="5022850" cy="1409700"/>
            </a:xfrm>
            <a:prstGeom prst="rect">
              <a:avLst/>
            </a:prstGeom>
          </p:spPr>
          <p:txBody>
            <a:bodyPr anchor="t" rtlCol="false" tIns="0" lIns="0" bIns="0" rIns="0">
              <a:spAutoFit/>
            </a:bodyPr>
            <a:lstStyle/>
            <a:p>
              <a:pPr algn="l">
                <a:lnSpc>
                  <a:spcPts val="8399"/>
                </a:lnSpc>
              </a:pPr>
              <a:r>
                <a:rPr lang="en-US" sz="6999">
                  <a:solidFill>
                    <a:srgbClr val="FFFFFF"/>
                  </a:solidFill>
                  <a:latin typeface="Canva Sans Bold"/>
                </a:rPr>
                <a:t>01</a:t>
              </a:r>
            </a:p>
          </p:txBody>
        </p:sp>
      </p:grpSp>
      <p:grpSp>
        <p:nvGrpSpPr>
          <p:cNvPr name="Group 8" id="8"/>
          <p:cNvGrpSpPr/>
          <p:nvPr/>
        </p:nvGrpSpPr>
        <p:grpSpPr>
          <a:xfrm rot="0">
            <a:off x="7260431" y="4288949"/>
            <a:ext cx="3767138" cy="3745296"/>
            <a:chOff x="0" y="0"/>
            <a:chExt cx="5022850" cy="4993729"/>
          </a:xfrm>
        </p:grpSpPr>
        <p:sp>
          <p:nvSpPr>
            <p:cNvPr name="TextBox 9" id="9"/>
            <p:cNvSpPr txBox="true"/>
            <p:nvPr/>
          </p:nvSpPr>
          <p:spPr>
            <a:xfrm rot="0">
              <a:off x="0" y="2734733"/>
              <a:ext cx="5022850" cy="2258995"/>
            </a:xfrm>
            <a:prstGeom prst="rect">
              <a:avLst/>
            </a:prstGeom>
          </p:spPr>
          <p:txBody>
            <a:bodyPr anchor="t" rtlCol="false" tIns="0" lIns="0" bIns="0" rIns="0">
              <a:spAutoFit/>
            </a:bodyPr>
            <a:lstStyle/>
            <a:p>
              <a:pPr algn="l" marL="0" indent="0" lvl="0">
                <a:lnSpc>
                  <a:spcPts val="2297"/>
                </a:lnSpc>
                <a:spcBef>
                  <a:spcPct val="0"/>
                </a:spcBef>
              </a:pPr>
              <a:r>
                <a:rPr lang="en-US" sz="1641" u="none">
                  <a:solidFill>
                    <a:srgbClr val="FFFFFF"/>
                  </a:solidFill>
                  <a:latin typeface="Canva Sans"/>
                </a:rPr>
                <a:t>Through a series of structured questions, Medibot conducts a comprehensive assessment of symptoms reported by the user, aiding in preliminary diagnosis and suggesting appropriate actions.</a:t>
              </a:r>
            </a:p>
          </p:txBody>
        </p:sp>
        <p:sp>
          <p:nvSpPr>
            <p:cNvPr name="TextBox 10" id="10"/>
            <p:cNvSpPr txBox="true"/>
            <p:nvPr/>
          </p:nvSpPr>
          <p:spPr>
            <a:xfrm rot="0">
              <a:off x="0" y="1803929"/>
              <a:ext cx="5022850" cy="555625"/>
            </a:xfrm>
            <a:prstGeom prst="rect">
              <a:avLst/>
            </a:prstGeom>
          </p:spPr>
          <p:txBody>
            <a:bodyPr anchor="t" rtlCol="false" tIns="0" lIns="0" bIns="0" rIns="0">
              <a:spAutoFit/>
            </a:bodyPr>
            <a:lstStyle/>
            <a:p>
              <a:pPr algn="l" marL="0" indent="0" lvl="0">
                <a:lnSpc>
                  <a:spcPts val="3254"/>
                </a:lnSpc>
              </a:pPr>
              <a:r>
                <a:rPr lang="en-US" sz="2711">
                  <a:solidFill>
                    <a:srgbClr val="FFFFFF"/>
                  </a:solidFill>
                  <a:latin typeface="Canva Sans Bold"/>
                </a:rPr>
                <a:t>Symptom Assessment</a:t>
              </a:r>
            </a:p>
          </p:txBody>
        </p:sp>
        <p:sp>
          <p:nvSpPr>
            <p:cNvPr name="TextBox 11" id="11"/>
            <p:cNvSpPr txBox="true"/>
            <p:nvPr/>
          </p:nvSpPr>
          <p:spPr>
            <a:xfrm rot="0">
              <a:off x="0" y="0"/>
              <a:ext cx="5022850" cy="1409700"/>
            </a:xfrm>
            <a:prstGeom prst="rect">
              <a:avLst/>
            </a:prstGeom>
          </p:spPr>
          <p:txBody>
            <a:bodyPr anchor="t" rtlCol="false" tIns="0" lIns="0" bIns="0" rIns="0">
              <a:spAutoFit/>
            </a:bodyPr>
            <a:lstStyle/>
            <a:p>
              <a:pPr algn="l">
                <a:lnSpc>
                  <a:spcPts val="8399"/>
                </a:lnSpc>
              </a:pPr>
              <a:r>
                <a:rPr lang="en-US" sz="6999">
                  <a:solidFill>
                    <a:srgbClr val="FFFFFF"/>
                  </a:solidFill>
                  <a:latin typeface="Canva Sans Bold"/>
                </a:rPr>
                <a:t>02</a:t>
              </a:r>
            </a:p>
          </p:txBody>
        </p:sp>
      </p:grpSp>
      <p:grpSp>
        <p:nvGrpSpPr>
          <p:cNvPr name="Group 12" id="12"/>
          <p:cNvGrpSpPr/>
          <p:nvPr/>
        </p:nvGrpSpPr>
        <p:grpSpPr>
          <a:xfrm rot="0">
            <a:off x="13029009" y="4288949"/>
            <a:ext cx="3767138" cy="4378736"/>
            <a:chOff x="0" y="0"/>
            <a:chExt cx="5022850" cy="5838315"/>
          </a:xfrm>
        </p:grpSpPr>
        <p:sp>
          <p:nvSpPr>
            <p:cNvPr name="TextBox 13" id="13"/>
            <p:cNvSpPr txBox="true"/>
            <p:nvPr/>
          </p:nvSpPr>
          <p:spPr>
            <a:xfrm rot="0">
              <a:off x="0" y="3280833"/>
              <a:ext cx="5022850" cy="2557481"/>
            </a:xfrm>
            <a:prstGeom prst="rect">
              <a:avLst/>
            </a:prstGeom>
          </p:spPr>
          <p:txBody>
            <a:bodyPr anchor="t" rtlCol="false" tIns="0" lIns="0" bIns="0" rIns="0">
              <a:spAutoFit/>
            </a:bodyPr>
            <a:lstStyle/>
            <a:p>
              <a:pPr algn="l" marL="0" indent="0" lvl="0">
                <a:lnSpc>
                  <a:spcPts val="2558"/>
                </a:lnSpc>
                <a:spcBef>
                  <a:spcPct val="0"/>
                </a:spcBef>
              </a:pPr>
              <a:r>
                <a:rPr lang="en-US" sz="1827" u="none">
                  <a:solidFill>
                    <a:srgbClr val="FFFFFF"/>
                  </a:solidFill>
                  <a:latin typeface="Canva Sans"/>
                </a:rPr>
                <a:t>Equipped with an extensive database comprising medical literature, treatment protocols, and health guidelines, Medibot provides reliable medical information to users.</a:t>
              </a:r>
            </a:p>
          </p:txBody>
        </p:sp>
        <p:sp>
          <p:nvSpPr>
            <p:cNvPr name="TextBox 14" id="14"/>
            <p:cNvSpPr txBox="true"/>
            <p:nvPr/>
          </p:nvSpPr>
          <p:spPr>
            <a:xfrm rot="0">
              <a:off x="0" y="1803929"/>
              <a:ext cx="5022850" cy="1101725"/>
            </a:xfrm>
            <a:prstGeom prst="rect">
              <a:avLst/>
            </a:prstGeom>
          </p:spPr>
          <p:txBody>
            <a:bodyPr anchor="t" rtlCol="false" tIns="0" lIns="0" bIns="0" rIns="0">
              <a:spAutoFit/>
            </a:bodyPr>
            <a:lstStyle/>
            <a:p>
              <a:pPr algn="l" marL="0" indent="0" lvl="0">
                <a:lnSpc>
                  <a:spcPts val="3254"/>
                </a:lnSpc>
              </a:pPr>
              <a:r>
                <a:rPr lang="en-US" sz="2711">
                  <a:solidFill>
                    <a:srgbClr val="FFFFFF"/>
                  </a:solidFill>
                  <a:latin typeface="Canva Sans Bold"/>
                </a:rPr>
                <a:t>Medical Information Repository</a:t>
              </a:r>
            </a:p>
          </p:txBody>
        </p:sp>
        <p:sp>
          <p:nvSpPr>
            <p:cNvPr name="TextBox 15" id="15"/>
            <p:cNvSpPr txBox="true"/>
            <p:nvPr/>
          </p:nvSpPr>
          <p:spPr>
            <a:xfrm rot="0">
              <a:off x="0" y="0"/>
              <a:ext cx="5022850" cy="1409700"/>
            </a:xfrm>
            <a:prstGeom prst="rect">
              <a:avLst/>
            </a:prstGeom>
          </p:spPr>
          <p:txBody>
            <a:bodyPr anchor="t" rtlCol="false" tIns="0" lIns="0" bIns="0" rIns="0">
              <a:spAutoFit/>
            </a:bodyPr>
            <a:lstStyle/>
            <a:p>
              <a:pPr algn="l">
                <a:lnSpc>
                  <a:spcPts val="8399"/>
                </a:lnSpc>
              </a:pPr>
              <a:r>
                <a:rPr lang="en-US" sz="6999">
                  <a:solidFill>
                    <a:srgbClr val="FFFFFF"/>
                  </a:solidFill>
                  <a:latin typeface="Canva Sans Bold"/>
                </a:rPr>
                <a:t>03</a:t>
              </a:r>
            </a:p>
          </p:txBody>
        </p:sp>
      </p:grpSp>
      <p:sp>
        <p:nvSpPr>
          <p:cNvPr name="Freeform 16" id="16"/>
          <p:cNvSpPr/>
          <p:nvPr/>
        </p:nvSpPr>
        <p:spPr>
          <a:xfrm flipH="false" flipV="false" rot="0">
            <a:off x="13227229" y="-931939"/>
            <a:ext cx="6711771" cy="3587747"/>
          </a:xfrm>
          <a:custGeom>
            <a:avLst/>
            <a:gdLst/>
            <a:ahLst/>
            <a:cxnLst/>
            <a:rect r="r" b="b" t="t" l="l"/>
            <a:pathLst>
              <a:path h="3587747" w="6711771">
                <a:moveTo>
                  <a:pt x="0" y="0"/>
                </a:moveTo>
                <a:lnTo>
                  <a:pt x="6711771" y="0"/>
                </a:lnTo>
                <a:lnTo>
                  <a:pt x="6711771" y="3587747"/>
                </a:lnTo>
                <a:lnTo>
                  <a:pt x="0" y="3587747"/>
                </a:lnTo>
                <a:lnTo>
                  <a:pt x="0" y="0"/>
                </a:lnTo>
                <a:close/>
              </a:path>
            </a:pathLst>
          </a:custGeom>
          <a:blipFill>
            <a:blip r:embed="rId5">
              <a:alphaModFix amt="70000"/>
              <a:extLst>
                <a:ext uri="{96DAC541-7B7A-43D3-8B79-37D633B846F1}">
                  <asvg:svgBlip xmlns:asvg="http://schemas.microsoft.com/office/drawing/2016/SVG/main" r:embed="rId6"/>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1028700" y="1879896"/>
            <a:ext cx="6909998" cy="2438400"/>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E14761"/>
                </a:solidFill>
                <a:latin typeface="Canva Sans Bold"/>
              </a:rPr>
              <a:t>Appointment Scheduling</a:t>
            </a:r>
          </a:p>
        </p:txBody>
      </p:sp>
      <p:sp>
        <p:nvSpPr>
          <p:cNvPr name="TextBox 4" id="4"/>
          <p:cNvSpPr txBox="true"/>
          <p:nvPr/>
        </p:nvSpPr>
        <p:spPr>
          <a:xfrm rot="0">
            <a:off x="1028700" y="6390640"/>
            <a:ext cx="6381657" cy="1893570"/>
          </a:xfrm>
          <a:prstGeom prst="rect">
            <a:avLst/>
          </a:prstGeom>
        </p:spPr>
        <p:txBody>
          <a:bodyPr anchor="t" rtlCol="false" tIns="0" lIns="0" bIns="0" rIns="0">
            <a:spAutoFit/>
          </a:bodyPr>
          <a:lstStyle/>
          <a:p>
            <a:pPr algn="l" marL="0" indent="0" lvl="0">
              <a:lnSpc>
                <a:spcPts val="3779"/>
              </a:lnSpc>
            </a:pPr>
            <a:r>
              <a:rPr lang="en-US" sz="2700" u="none">
                <a:solidFill>
                  <a:srgbClr val="FFFFFF"/>
                </a:solidFill>
                <a:latin typeface="Canva Sans"/>
              </a:rPr>
              <a:t>Time Management</a:t>
            </a:r>
          </a:p>
          <a:p>
            <a:pPr algn="l" marL="0" indent="0" lvl="0">
              <a:lnSpc>
                <a:spcPts val="3779"/>
              </a:lnSpc>
            </a:pPr>
            <a:r>
              <a:rPr lang="en-US" sz="2700" u="none">
                <a:solidFill>
                  <a:srgbClr val="FFFFFF"/>
                </a:solidFill>
                <a:latin typeface="Canva Sans"/>
              </a:rPr>
              <a:t>Efficiently manages user appointments, optimizing healthcare workflows and reducing waiting times.</a:t>
            </a:r>
          </a:p>
        </p:txBody>
      </p:sp>
      <p:sp>
        <p:nvSpPr>
          <p:cNvPr name="TextBox 5" id="5"/>
          <p:cNvSpPr txBox="true"/>
          <p:nvPr/>
        </p:nvSpPr>
        <p:spPr>
          <a:xfrm rot="0">
            <a:off x="9560914" y="3849687"/>
            <a:ext cx="7698386" cy="2492375"/>
          </a:xfrm>
          <a:prstGeom prst="rect">
            <a:avLst/>
          </a:prstGeom>
        </p:spPr>
        <p:txBody>
          <a:bodyPr anchor="t" rtlCol="false" tIns="0" lIns="0" bIns="0" rIns="0">
            <a:spAutoFit/>
          </a:bodyPr>
          <a:lstStyle/>
          <a:p>
            <a:pPr algn="l" marL="0" indent="0" lvl="0">
              <a:lnSpc>
                <a:spcPts val="3999"/>
              </a:lnSpc>
            </a:pPr>
            <a:r>
              <a:rPr lang="en-US" sz="2499">
                <a:solidFill>
                  <a:srgbClr val="FFFFFF"/>
                </a:solidFill>
                <a:latin typeface="Canva Sans"/>
              </a:rPr>
              <a:t>Seamless Integration</a:t>
            </a:r>
          </a:p>
          <a:p>
            <a:pPr algn="l" marL="0" indent="0" lvl="0">
              <a:lnSpc>
                <a:spcPts val="3999"/>
              </a:lnSpc>
            </a:pPr>
            <a:r>
              <a:rPr lang="en-US" sz="2499">
                <a:solidFill>
                  <a:srgbClr val="FFFFFF"/>
                </a:solidFill>
                <a:latin typeface="Canva Sans"/>
              </a:rPr>
              <a:t>Medibot integrates with hospital systems, facilitating the scheduling of appointments with healthcare professionals based on user preferences and availability.</a:t>
            </a:r>
          </a:p>
        </p:txBody>
      </p:sp>
      <p:sp>
        <p:nvSpPr>
          <p:cNvPr name="AutoShape 6" id="6"/>
          <p:cNvSpPr/>
          <p:nvPr/>
        </p:nvSpPr>
        <p:spPr>
          <a:xfrm rot="0">
            <a:off x="9560914" y="1870371"/>
            <a:ext cx="7698386" cy="0"/>
          </a:xfrm>
          <a:prstGeom prst="line">
            <a:avLst/>
          </a:prstGeom>
          <a:ln cap="rnd" w="9525">
            <a:solidFill>
              <a:srgbClr val="FFFFFF"/>
            </a:solidFill>
            <a:prstDash val="solid"/>
            <a:headEnd type="none" len="sm" w="sm"/>
            <a:tailEnd type="none" len="sm" w="sm"/>
          </a:ln>
        </p:spPr>
      </p:sp>
      <p:sp>
        <p:nvSpPr>
          <p:cNvPr name="AutoShape 7" id="7"/>
          <p:cNvSpPr/>
          <p:nvPr/>
        </p:nvSpPr>
        <p:spPr>
          <a:xfrm rot="0">
            <a:off x="9560914" y="8407104"/>
            <a:ext cx="7698386" cy="0"/>
          </a:xfrm>
          <a:prstGeom prst="line">
            <a:avLst/>
          </a:prstGeom>
          <a:ln cap="rnd" w="9525">
            <a:solidFill>
              <a:srgbClr val="FFFFFF"/>
            </a:solidFill>
            <a:prstDash val="solid"/>
            <a:headEnd type="none" len="sm" w="sm"/>
            <a:tailEnd type="none" len="sm" w="sm"/>
          </a:ln>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1893341" y="2507469"/>
            <a:ext cx="14501319" cy="1181102"/>
          </a:xfrm>
          <a:prstGeom prst="rect">
            <a:avLst/>
          </a:prstGeom>
        </p:spPr>
        <p:txBody>
          <a:bodyPr anchor="t" rtlCol="false" tIns="0" lIns="0" bIns="0" rIns="0">
            <a:spAutoFit/>
          </a:bodyPr>
          <a:lstStyle/>
          <a:p>
            <a:pPr algn="ctr" marL="0" indent="0" lvl="0">
              <a:lnSpc>
                <a:spcPts val="8925"/>
              </a:lnSpc>
            </a:pPr>
            <a:r>
              <a:rPr lang="en-US" sz="8500">
                <a:solidFill>
                  <a:srgbClr val="E14761"/>
                </a:solidFill>
                <a:latin typeface="Canva Sans Bold"/>
              </a:rPr>
              <a:t>Emergency Assistance</a:t>
            </a:r>
          </a:p>
        </p:txBody>
      </p:sp>
      <p:sp>
        <p:nvSpPr>
          <p:cNvPr name="TextBox 4" id="4"/>
          <p:cNvSpPr txBox="true"/>
          <p:nvPr/>
        </p:nvSpPr>
        <p:spPr>
          <a:xfrm rot="0">
            <a:off x="1893341" y="5436932"/>
            <a:ext cx="6770249" cy="2613025"/>
          </a:xfrm>
          <a:prstGeom prst="rect">
            <a:avLst/>
          </a:prstGeom>
        </p:spPr>
        <p:txBody>
          <a:bodyPr anchor="t" rtlCol="false" tIns="0" lIns="0" bIns="0" rIns="0">
            <a:spAutoFit/>
          </a:bodyPr>
          <a:lstStyle/>
          <a:p>
            <a:pPr algn="just" marL="0" indent="0" lvl="0">
              <a:lnSpc>
                <a:spcPts val="3499"/>
              </a:lnSpc>
            </a:pPr>
            <a:r>
              <a:rPr lang="en-US" sz="2499">
                <a:solidFill>
                  <a:srgbClr val="FFFFFF"/>
                </a:solidFill>
                <a:latin typeface="Canva Sans"/>
              </a:rPr>
              <a:t>Swift Identification</a:t>
            </a:r>
          </a:p>
          <a:p>
            <a:pPr algn="just" marL="0" indent="0" lvl="0">
              <a:lnSpc>
                <a:spcPts val="3499"/>
              </a:lnSpc>
            </a:pPr>
            <a:r>
              <a:rPr lang="en-US" sz="2499">
                <a:solidFill>
                  <a:srgbClr val="FFFFFF"/>
                </a:solidFill>
                <a:latin typeface="Canva Sans"/>
              </a:rPr>
              <a:t>Medibot swiftly identifies emergencies and guides users on immediate actions to be taken, including contacting emergency services or seeking urgent medical attention.</a:t>
            </a:r>
          </a:p>
        </p:txBody>
      </p:sp>
      <p:sp>
        <p:nvSpPr>
          <p:cNvPr name="TextBox 5" id="5"/>
          <p:cNvSpPr txBox="true"/>
          <p:nvPr/>
        </p:nvSpPr>
        <p:spPr>
          <a:xfrm rot="0">
            <a:off x="9624410" y="5436932"/>
            <a:ext cx="6770249" cy="1736725"/>
          </a:xfrm>
          <a:prstGeom prst="rect">
            <a:avLst/>
          </a:prstGeom>
        </p:spPr>
        <p:txBody>
          <a:bodyPr anchor="t" rtlCol="false" tIns="0" lIns="0" bIns="0" rIns="0">
            <a:spAutoFit/>
          </a:bodyPr>
          <a:lstStyle/>
          <a:p>
            <a:pPr algn="just" marL="0" indent="0" lvl="0">
              <a:lnSpc>
                <a:spcPts val="3499"/>
              </a:lnSpc>
            </a:pPr>
            <a:r>
              <a:rPr lang="en-US" sz="2499">
                <a:solidFill>
                  <a:srgbClr val="FFFFFF"/>
                </a:solidFill>
                <a:latin typeface="Canva Sans"/>
              </a:rPr>
              <a:t>Urgent Guidance</a:t>
            </a:r>
          </a:p>
          <a:p>
            <a:pPr algn="just" marL="0" indent="0" lvl="0">
              <a:lnSpc>
                <a:spcPts val="3499"/>
              </a:lnSpc>
            </a:pPr>
            <a:r>
              <a:rPr lang="en-US" sz="2499">
                <a:solidFill>
                  <a:srgbClr val="FFFFFF"/>
                </a:solidFill>
                <a:latin typeface="Canva Sans"/>
              </a:rPr>
              <a:t>Provides urgent guidance in critical situations, ensuring users receive timely and potentially life-saving assistance.</a:t>
            </a:r>
          </a:p>
        </p:txBody>
      </p:sp>
      <p:sp>
        <p:nvSpPr>
          <p:cNvPr name="AutoShape 6" id="6"/>
          <p:cNvSpPr/>
          <p:nvPr/>
        </p:nvSpPr>
        <p:spPr>
          <a:xfrm>
            <a:off x="1893341" y="4532057"/>
            <a:ext cx="14501319" cy="0"/>
          </a:xfrm>
          <a:prstGeom prst="line">
            <a:avLst/>
          </a:prstGeom>
          <a:ln cap="flat" w="38100">
            <a:solidFill>
              <a:srgbClr val="E14761"/>
            </a:solidFill>
            <a:prstDash val="solid"/>
            <a:headEnd type="none" len="sm" w="sm"/>
            <a:tailEnd type="none" len="sm" w="sm"/>
          </a:ln>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1028700" y="1114425"/>
            <a:ext cx="14742765" cy="1109981"/>
          </a:xfrm>
          <a:prstGeom prst="rect">
            <a:avLst/>
          </a:prstGeom>
        </p:spPr>
        <p:txBody>
          <a:bodyPr anchor="t" rtlCol="false" tIns="0" lIns="0" bIns="0" rIns="0">
            <a:spAutoFit/>
          </a:bodyPr>
          <a:lstStyle/>
          <a:p>
            <a:pPr algn="l" marL="0" indent="0" lvl="0">
              <a:lnSpc>
                <a:spcPts val="8690"/>
              </a:lnSpc>
            </a:pPr>
            <a:r>
              <a:rPr lang="en-US" sz="7900" u="none">
                <a:solidFill>
                  <a:srgbClr val="E14761"/>
                </a:solidFill>
                <a:latin typeface="Canva Sans Bold"/>
              </a:rPr>
              <a:t>Benefits of Medibot</a:t>
            </a:r>
          </a:p>
        </p:txBody>
      </p:sp>
      <p:sp>
        <p:nvSpPr>
          <p:cNvPr name="TextBox 4" id="4"/>
          <p:cNvSpPr txBox="true"/>
          <p:nvPr/>
        </p:nvSpPr>
        <p:spPr>
          <a:xfrm rot="0">
            <a:off x="3585304" y="3479185"/>
            <a:ext cx="12186161" cy="1234359"/>
          </a:xfrm>
          <a:prstGeom prst="rect">
            <a:avLst/>
          </a:prstGeom>
        </p:spPr>
        <p:txBody>
          <a:bodyPr anchor="t" rtlCol="false" tIns="0" lIns="0" bIns="0" rIns="0">
            <a:spAutoFit/>
          </a:bodyPr>
          <a:lstStyle/>
          <a:p>
            <a:pPr algn="l" marL="0" indent="0" lvl="0">
              <a:lnSpc>
                <a:spcPts val="3364"/>
              </a:lnSpc>
            </a:pPr>
            <a:r>
              <a:rPr lang="en-US" sz="2403" u="none">
                <a:solidFill>
                  <a:srgbClr val="FFFFFF"/>
                </a:solidFill>
                <a:latin typeface="Canva Sans"/>
              </a:rPr>
              <a:t>Accessibility</a:t>
            </a:r>
          </a:p>
          <a:p>
            <a:pPr algn="l" marL="0" indent="0" lvl="0">
              <a:lnSpc>
                <a:spcPts val="3364"/>
              </a:lnSpc>
            </a:pPr>
            <a:r>
              <a:rPr lang="en-US" sz="2403" u="none">
                <a:solidFill>
                  <a:srgbClr val="FFFFFF"/>
                </a:solidFill>
                <a:latin typeface="Canva Sans"/>
              </a:rPr>
              <a:t>Medibot transcends geographical barriers and time constraints, providing instant medical assistance to users anytime, anywhere.</a:t>
            </a:r>
          </a:p>
        </p:txBody>
      </p:sp>
      <p:sp>
        <p:nvSpPr>
          <p:cNvPr name="TextBox 5" id="5"/>
          <p:cNvSpPr txBox="true"/>
          <p:nvPr/>
        </p:nvSpPr>
        <p:spPr>
          <a:xfrm rot="0">
            <a:off x="3585304" y="5581166"/>
            <a:ext cx="12186161" cy="1098437"/>
          </a:xfrm>
          <a:prstGeom prst="rect">
            <a:avLst/>
          </a:prstGeom>
        </p:spPr>
        <p:txBody>
          <a:bodyPr anchor="t" rtlCol="false" tIns="0" lIns="0" bIns="0" rIns="0">
            <a:spAutoFit/>
          </a:bodyPr>
          <a:lstStyle/>
          <a:p>
            <a:pPr algn="l" marL="0" indent="0" lvl="0">
              <a:lnSpc>
                <a:spcPts val="2981"/>
              </a:lnSpc>
            </a:pPr>
            <a:r>
              <a:rPr lang="en-US" sz="2129" u="none">
                <a:solidFill>
                  <a:srgbClr val="FFFFFF"/>
                </a:solidFill>
                <a:latin typeface="Canva Sans"/>
              </a:rPr>
              <a:t>Efficiency</a:t>
            </a:r>
          </a:p>
          <a:p>
            <a:pPr algn="l" marL="0" indent="0" lvl="0">
              <a:lnSpc>
                <a:spcPts val="2981"/>
              </a:lnSpc>
            </a:pPr>
            <a:r>
              <a:rPr lang="en-US" sz="2129" u="none">
                <a:solidFill>
                  <a:srgbClr val="FFFFFF"/>
                </a:solidFill>
                <a:latin typeface="Canva Sans"/>
              </a:rPr>
              <a:t>By automating routine medical tasks and inquiries, Medibot optimizes healthcare workflows, reduces waiting times, and enhances operational efficiency for healthcare providers.</a:t>
            </a:r>
          </a:p>
        </p:txBody>
      </p:sp>
      <p:sp>
        <p:nvSpPr>
          <p:cNvPr name="TextBox 6" id="6"/>
          <p:cNvSpPr txBox="true"/>
          <p:nvPr/>
        </p:nvSpPr>
        <p:spPr>
          <a:xfrm rot="0">
            <a:off x="3585304" y="7214964"/>
            <a:ext cx="12186161" cy="1653459"/>
          </a:xfrm>
          <a:prstGeom prst="rect">
            <a:avLst/>
          </a:prstGeom>
        </p:spPr>
        <p:txBody>
          <a:bodyPr anchor="t" rtlCol="false" tIns="0" lIns="0" bIns="0" rIns="0">
            <a:spAutoFit/>
          </a:bodyPr>
          <a:lstStyle/>
          <a:p>
            <a:pPr algn="l" marL="0" indent="0" lvl="0">
              <a:lnSpc>
                <a:spcPts val="3364"/>
              </a:lnSpc>
            </a:pPr>
            <a:r>
              <a:rPr lang="en-US" sz="2403" u="none">
                <a:solidFill>
                  <a:srgbClr val="FFFFFF"/>
                </a:solidFill>
                <a:latin typeface="Canva Sans"/>
              </a:rPr>
              <a:t>Personalized Care</a:t>
            </a:r>
          </a:p>
          <a:p>
            <a:pPr algn="l" marL="0" indent="0" lvl="0">
              <a:lnSpc>
                <a:spcPts val="3364"/>
              </a:lnSpc>
            </a:pPr>
            <a:r>
              <a:rPr lang="en-US" sz="2403" u="none">
                <a:solidFill>
                  <a:srgbClr val="FFFFFF"/>
                </a:solidFill>
                <a:latin typeface="Canva Sans"/>
              </a:rPr>
              <a:t>Through continuous learning and data analysis, Medibot tailors responses and recommendations according to individual user profiles and medical histories, ensuring personalized care and support.</a:t>
            </a:r>
          </a:p>
        </p:txBody>
      </p:sp>
      <p:sp>
        <p:nvSpPr>
          <p:cNvPr name="AutoShape 7" id="7"/>
          <p:cNvSpPr/>
          <p:nvPr/>
        </p:nvSpPr>
        <p:spPr>
          <a:xfrm rot="0">
            <a:off x="1808155" y="4087097"/>
            <a:ext cx="74483" cy="3973647"/>
          </a:xfrm>
          <a:prstGeom prst="rect">
            <a:avLst/>
          </a:prstGeom>
          <a:solidFill>
            <a:srgbClr val="E14761"/>
          </a:solidFill>
        </p:spPr>
      </p:sp>
      <p:sp>
        <p:nvSpPr>
          <p:cNvPr name="Freeform 8" id="8"/>
          <p:cNvSpPr/>
          <p:nvPr/>
        </p:nvSpPr>
        <p:spPr>
          <a:xfrm flipH="false" flipV="false" rot="0">
            <a:off x="1559646" y="3829664"/>
            <a:ext cx="571500" cy="571500"/>
          </a:xfrm>
          <a:custGeom>
            <a:avLst/>
            <a:gdLst/>
            <a:ahLst/>
            <a:cxnLst/>
            <a:rect r="r" b="b" t="t" l="l"/>
            <a:pathLst>
              <a:path h="571500" w="571500">
                <a:moveTo>
                  <a:pt x="0" y="0"/>
                </a:moveTo>
                <a:lnTo>
                  <a:pt x="571500" y="0"/>
                </a:lnTo>
                <a:lnTo>
                  <a:pt x="571500" y="571500"/>
                </a:lnTo>
                <a:lnTo>
                  <a:pt x="0" y="571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59646" y="5863685"/>
            <a:ext cx="571500" cy="571500"/>
          </a:xfrm>
          <a:custGeom>
            <a:avLst/>
            <a:gdLst/>
            <a:ahLst/>
            <a:cxnLst/>
            <a:rect r="r" b="b" t="t" l="l"/>
            <a:pathLst>
              <a:path h="571500" w="571500">
                <a:moveTo>
                  <a:pt x="0" y="0"/>
                </a:moveTo>
                <a:lnTo>
                  <a:pt x="571500" y="0"/>
                </a:lnTo>
                <a:lnTo>
                  <a:pt x="571500" y="571500"/>
                </a:lnTo>
                <a:lnTo>
                  <a:pt x="0" y="571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59646" y="7744319"/>
            <a:ext cx="571500" cy="571500"/>
          </a:xfrm>
          <a:custGeom>
            <a:avLst/>
            <a:gdLst/>
            <a:ahLst/>
            <a:cxnLst/>
            <a:rect r="r" b="b" t="t" l="l"/>
            <a:pathLst>
              <a:path h="571500" w="571500">
                <a:moveTo>
                  <a:pt x="0" y="0"/>
                </a:moveTo>
                <a:lnTo>
                  <a:pt x="571500" y="0"/>
                </a:lnTo>
                <a:lnTo>
                  <a:pt x="571500" y="571500"/>
                </a:lnTo>
                <a:lnTo>
                  <a:pt x="0" y="571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35570.0000"/>
                </p14:media>
              </p:ext>
            </p:extLst>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1893341" y="2210331"/>
            <a:ext cx="14501319" cy="1181102"/>
          </a:xfrm>
          <a:prstGeom prst="rect">
            <a:avLst/>
          </a:prstGeom>
        </p:spPr>
        <p:txBody>
          <a:bodyPr anchor="t" rtlCol="false" tIns="0" lIns="0" bIns="0" rIns="0">
            <a:spAutoFit/>
          </a:bodyPr>
          <a:lstStyle/>
          <a:p>
            <a:pPr algn="ctr" marL="0" indent="0" lvl="0">
              <a:lnSpc>
                <a:spcPts val="8925"/>
              </a:lnSpc>
            </a:pPr>
            <a:r>
              <a:rPr lang="en-US" sz="8500">
                <a:solidFill>
                  <a:srgbClr val="E14761"/>
                </a:solidFill>
                <a:latin typeface="Canva Sans Bold"/>
              </a:rPr>
              <a:t>Health Awareness</a:t>
            </a:r>
          </a:p>
        </p:txBody>
      </p:sp>
      <p:sp>
        <p:nvSpPr>
          <p:cNvPr name="TextBox 4" id="4"/>
          <p:cNvSpPr txBox="true"/>
          <p:nvPr/>
        </p:nvSpPr>
        <p:spPr>
          <a:xfrm rot="0">
            <a:off x="1893341" y="5139794"/>
            <a:ext cx="6449970" cy="2613025"/>
          </a:xfrm>
          <a:prstGeom prst="rect">
            <a:avLst/>
          </a:prstGeom>
        </p:spPr>
        <p:txBody>
          <a:bodyPr anchor="t" rtlCol="false" tIns="0" lIns="0" bIns="0" rIns="0">
            <a:spAutoFit/>
          </a:bodyPr>
          <a:lstStyle/>
          <a:p>
            <a:pPr algn="l" marL="0" indent="0" lvl="0">
              <a:lnSpc>
                <a:spcPts val="3499"/>
              </a:lnSpc>
            </a:pPr>
            <a:r>
              <a:rPr lang="en-US" sz="2499">
                <a:solidFill>
                  <a:srgbClr val="FFFFFF"/>
                </a:solidFill>
                <a:latin typeface="Canva Sans"/>
              </a:rPr>
              <a:t>Informative Resource</a:t>
            </a:r>
          </a:p>
          <a:p>
            <a:pPr algn="l" marL="0" indent="0" lvl="0">
              <a:lnSpc>
                <a:spcPts val="3499"/>
              </a:lnSpc>
            </a:pPr>
            <a:r>
              <a:rPr lang="en-US" sz="2499">
                <a:solidFill>
                  <a:srgbClr val="FFFFFF"/>
                </a:solidFill>
                <a:latin typeface="Canva Sans"/>
              </a:rPr>
              <a:t>Medibot serves as a valuable resource for health education and awareness, empowering users to make informed decisions regarding their well-being and preventive healthcare practices.</a:t>
            </a:r>
          </a:p>
        </p:txBody>
      </p:sp>
      <p:sp>
        <p:nvSpPr>
          <p:cNvPr name="TextBox 5" id="5"/>
          <p:cNvSpPr txBox="true"/>
          <p:nvPr/>
        </p:nvSpPr>
        <p:spPr>
          <a:xfrm rot="0">
            <a:off x="9944690" y="5139794"/>
            <a:ext cx="6449970" cy="2174875"/>
          </a:xfrm>
          <a:prstGeom prst="rect">
            <a:avLst/>
          </a:prstGeom>
        </p:spPr>
        <p:txBody>
          <a:bodyPr anchor="t" rtlCol="false" tIns="0" lIns="0" bIns="0" rIns="0">
            <a:spAutoFit/>
          </a:bodyPr>
          <a:lstStyle/>
          <a:p>
            <a:pPr algn="l" marL="0" indent="0" lvl="0">
              <a:lnSpc>
                <a:spcPts val="3499"/>
              </a:lnSpc>
            </a:pPr>
            <a:r>
              <a:rPr lang="en-US" sz="2499">
                <a:solidFill>
                  <a:srgbClr val="FFFFFF"/>
                </a:solidFill>
                <a:latin typeface="Canva Sans"/>
              </a:rPr>
              <a:t>Empowering Users</a:t>
            </a:r>
          </a:p>
          <a:p>
            <a:pPr algn="l" marL="0" indent="0" lvl="0">
              <a:lnSpc>
                <a:spcPts val="3499"/>
              </a:lnSpc>
            </a:pPr>
            <a:r>
              <a:rPr lang="en-US" sz="2499">
                <a:solidFill>
                  <a:srgbClr val="FFFFFF"/>
                </a:solidFill>
                <a:latin typeface="Canva Sans"/>
              </a:rPr>
              <a:t>Empowers users with the knowledge and information necessary to take charge of their health and well-being, promoting a proactive approach to healthcare.</a:t>
            </a:r>
          </a:p>
        </p:txBody>
      </p:sp>
      <p:sp>
        <p:nvSpPr>
          <p:cNvPr name="AutoShape 6" id="6"/>
          <p:cNvSpPr/>
          <p:nvPr/>
        </p:nvSpPr>
        <p:spPr>
          <a:xfrm>
            <a:off x="1893341" y="4234919"/>
            <a:ext cx="14501319" cy="0"/>
          </a:xfrm>
          <a:prstGeom prst="line">
            <a:avLst/>
          </a:prstGeom>
          <a:ln cap="flat" w="38100">
            <a:solidFill>
              <a:srgbClr val="FFFFFF"/>
            </a:solidFill>
            <a:prstDash val="solid"/>
            <a:headEnd type="none" len="sm" w="sm"/>
            <a:tailEnd type="none" len="sm" w="sm"/>
          </a:ln>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DAF-WOYjiCM</dc:identifier>
  <dcterms:modified xsi:type="dcterms:W3CDTF">2011-08-01T06:04:30Z</dcterms:modified>
  <cp:revision>1</cp:revision>
  <dc:title>MEDIBOT: Automatized Medical Chatbot</dc:title>
</cp:coreProperties>
</file>